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Canva Sans Bold" charset="1" panose="020B0803030501040103"/>
      <p:regular r:id="rId21"/>
    </p:embeddedFont>
    <p:embeddedFont>
      <p:font typeface="Poppins Bold" charset="1" panose="00000800000000000000"/>
      <p:regular r:id="rId22"/>
    </p:embeddedFont>
    <p:embeddedFont>
      <p:font typeface="Poppins Medium" charset="1" panose="00000600000000000000"/>
      <p:regular r:id="rId26"/>
    </p:embeddedFont>
    <p:embeddedFont>
      <p:font typeface="Canva Sans" charset="1" panose="020B0503030501040103"/>
      <p:regular r:id="rId27"/>
    </p:embeddedFont>
    <p:embeddedFont>
      <p:font typeface="Poppins"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Portainer เป็นเครื่องมือจัดการคอนเทนเนอร์สากลที่สามารถทำงานร่วมกับ Docker และ Kubernetes เพื่อให้การปรับใช้และการจัดการแอปพลิเคชันและบริการคอนเทนเนอร์ง่ายและมีประสิทธิภาพมากขึ้น Portainer มีผู้ใช้มากกว่า 650,000 รายและดาว GitHub 21,700 ดวง จึงเป็นที่นิยมอย่างกว้างขวาง  Portainer นั้นมีด้วยกัน 2 Version ด้วยกัน คือ Community Edition (CE) กับ Business Edition (BE)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Portainer เป็นแพลตฟอร์มการจัดการคอนเทนเนอร์ที่ได้รับความนิยมมากที่สุด วิศวกร DevOps อธิบายว่า Portainer เป็น UI การจัดการที่เรียบง่ายสำหรับนักเทียบท่า Portainer เป็น UI การจัดการ Contianer ที่มีน้ำหนักเบาแบบโอเพ่นซอร์สและช่วยให้คุณจัดการสภาพแวดล้อมนักเทียบท่าของคุณได้อย่างง่ายดาย มันไม่เคยง่ายต่อการจัดการนักเทียบท่า แต่ Portainer มีให้บริการในระบบปฏิบัติการ Windows, Linux และ Mac ทางเลือกของ Portainer คือ Azure Container Registry, Rancher และ Docker Swarm ก่อตั้งขึ้นในปี 2560 ในพอร์ตเริ่มต้นของนิวซีแลนด์และ Portainer Web GUI คือ 9000 Portainer เป็นชุดเครื่องมือการจัดการโอเพนซอร์สที่ทรงพลังซึ่งช่วยให้คุณสามารถสร้างจัดการและรักษาสภาพแวดล้อมการผลิต Docker ได้อย่างง่ายดาย มันได้รับการพัฒนาขึ้นเพื่อช่วยให้ลูกค้าใช้เทคโนโลยีคอนเทนเนอร์ Docker และเร่งเวลาต่อไป Portainer รวมเข้ากับ Docker Swarm และ Kubernetes ที่ใช้การจัดการคลัสเตอร์ Portainer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สถาปัตยกรรม  portainer</a:t>
            </a:r>
          </a:p>
          <a:p>
            <a:r>
              <a:rPr lang="en-US"/>
              <a:t/>
            </a:r>
          </a:p>
          <a:p>
            <a:r>
              <a:rPr lang="en-US"/>
              <a:t>Portainer ประกอบด้วยสององค์ประกอบ: Portainer Server และ Portainer Agent ทั้งสองทำงานเป็นคอนเทนเนอร์น้ำหนักเบาบนโครงสร้างพื้นฐานแบบคอนเทนเนอร์ที่มีอยู่ของคุณ Portainer Agent ควรปรับใช้กับแต่ละโหนดในคลัสเตอร์ของคุณและกำหนดค่าให้รายงานกลับไปยังคอนเทนเนอร์ Portainer Server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สถาปัตยกรรม  portainer</a:t>
            </a:r>
          </a:p>
          <a:p>
            <a:r>
              <a:rPr lang="en-US"/>
              <a:t/>
            </a:r>
          </a:p>
          <a:p>
            <a:r>
              <a:rPr lang="en-US"/>
              <a:t>Portainer ประกอบด้วยสององค์ประกอบ: Portainer Server และ Portainer Agent ทั้งสองทำงานเป็นคอนเทนเนอร์น้ำหนักเบาบนโครงสร้างพื้นฐานแบบคอนเทนเนอร์ที่มีอยู่ของคุณ Portainer Agent ควรปรับใช้กับแต่ละโหนดในคลัสเตอร์ของคุณและกำหนดค่าให้รายงานกลับไปยังคอนเทนเนอร์ Portainer Server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Portainer ทำให้มันง่ายขึ้นอย่างมาก</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gif"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gif" Type="http://schemas.openxmlformats.org/officeDocument/2006/relationships/image"/><Relationship Id="rId6" Target="https://thenewstack.io/an-introduction-to-portainer-a-gui-for-docker-management/"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gif"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gif" Type="http://schemas.openxmlformats.org/officeDocument/2006/relationships/image"/><Relationship Id="rId6" Target="https://thenewstack.io/an-introduction-to-portainer-a-gui-for-docker-managemen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https://medium.com/@64010912557/portainer-%E0%B8%84%E0%B8%B7%E0%B8%AD%E0%B8%AD%E0%B8%B0%E0%B9%84%E0%B8%A3-48edd1a4b8fc"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portainer.io/start/architecture" TargetMode="External" Type="http://schemas.openxmlformats.org/officeDocument/2006/relationships/hyperlink"/><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4.gif"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https://docs.portainer.io/start/architecture"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ocs.docker.com/engine/install/ubuntu/" TargetMode="External" Type="http://schemas.openxmlformats.org/officeDocument/2006/relationships/hyperlink"/><Relationship Id="rId5" Target="../media/image16.png" Type="http://schemas.openxmlformats.org/officeDocument/2006/relationships/image"/><Relationship Id="rId6" Target="../media/image17.png" Type="http://schemas.openxmlformats.org/officeDocument/2006/relationships/image"/><Relationship Id="rId7" Target="https://docs.portainer.io/start/install-ce/server/docker/linux"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https://docs.portainer.io/start/install-ce/server/docker/linux"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386945" y="2268681"/>
            <a:ext cx="5492262" cy="5569222"/>
          </a:xfrm>
          <a:custGeom>
            <a:avLst/>
            <a:gdLst/>
            <a:ahLst/>
            <a:cxnLst/>
            <a:rect r="r" b="b" t="t" l="l"/>
            <a:pathLst>
              <a:path h="5569222" w="5492262">
                <a:moveTo>
                  <a:pt x="0" y="0"/>
                </a:moveTo>
                <a:lnTo>
                  <a:pt x="5492262" y="0"/>
                </a:lnTo>
                <a:lnTo>
                  <a:pt x="5492262" y="5569222"/>
                </a:lnTo>
                <a:lnTo>
                  <a:pt x="0" y="5569222"/>
                </a:lnTo>
                <a:lnTo>
                  <a:pt x="0" y="0"/>
                </a:lnTo>
                <a:close/>
              </a:path>
            </a:pathLst>
          </a:custGeom>
          <a:blipFill>
            <a:blip r:embed="rId4"/>
            <a:stretch>
              <a:fillRect l="0" t="0" r="-1401" b="0"/>
            </a:stretch>
          </a:blipFill>
        </p:spPr>
      </p:sp>
      <p:pic>
        <p:nvPicPr>
          <p:cNvPr name="Picture 13" id="13"/>
          <p:cNvPicPr>
            <a:picLocks noChangeAspect="true"/>
          </p:cNvPicPr>
          <p:nvPr/>
        </p:nvPicPr>
        <p:blipFill>
          <a:blip r:embed="rId5"/>
          <a:srcRect l="0" t="0" r="0" b="0"/>
          <a:stretch>
            <a:fillRect/>
          </a:stretch>
        </p:blipFill>
        <p:spPr>
          <a:xfrm flipH="true" flipV="false" rot="0">
            <a:off x="10527156" y="742462"/>
            <a:ext cx="3958208" cy="1899940"/>
          </a:xfrm>
          <a:prstGeom prst="rect">
            <a:avLst/>
          </a:prstGeom>
        </p:spPr>
      </p:pic>
      <p:pic>
        <p:nvPicPr>
          <p:cNvPr name="Picture 14" id="14"/>
          <p:cNvPicPr>
            <a:picLocks noChangeAspect="true"/>
          </p:cNvPicPr>
          <p:nvPr/>
        </p:nvPicPr>
        <p:blipFill>
          <a:blip r:embed="rId5"/>
          <a:srcRect l="0" t="0" r="0" b="0"/>
          <a:stretch>
            <a:fillRect/>
          </a:stretch>
        </p:blipFill>
        <p:spPr>
          <a:xfrm flipH="true" flipV="false" rot="0">
            <a:off x="12812316" y="7644598"/>
            <a:ext cx="3958208" cy="1899940"/>
          </a:xfrm>
          <a:prstGeom prst="rect">
            <a:avLst/>
          </a:prstGeom>
        </p:spPr>
      </p:pic>
      <p:grpSp>
        <p:nvGrpSpPr>
          <p:cNvPr name="Group 15" id="15"/>
          <p:cNvGrpSpPr/>
          <p:nvPr/>
        </p:nvGrpSpPr>
        <p:grpSpPr>
          <a:xfrm rot="0">
            <a:off x="-1911889" y="5417287"/>
            <a:ext cx="9629812" cy="1818800"/>
            <a:chOff x="0" y="0"/>
            <a:chExt cx="2109677" cy="398458"/>
          </a:xfrm>
        </p:grpSpPr>
        <p:sp>
          <p:nvSpPr>
            <p:cNvPr name="Freeform 16" id="16"/>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7" id="17"/>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74166" y="8286282"/>
            <a:ext cx="5307422" cy="540392"/>
          </a:xfrm>
          <a:custGeom>
            <a:avLst/>
            <a:gdLst/>
            <a:ahLst/>
            <a:cxnLst/>
            <a:rect r="r" b="b" t="t" l="l"/>
            <a:pathLst>
              <a:path h="540392" w="5307422">
                <a:moveTo>
                  <a:pt x="0" y="0"/>
                </a:moveTo>
                <a:lnTo>
                  <a:pt x="5307422" y="0"/>
                </a:lnTo>
                <a:lnTo>
                  <a:pt x="5307422" y="540392"/>
                </a:lnTo>
                <a:lnTo>
                  <a:pt x="0" y="5403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WHAT IS</a:t>
            </a:r>
          </a:p>
        </p:txBody>
      </p:sp>
      <p:sp>
        <p:nvSpPr>
          <p:cNvPr name="TextBox 22" id="22"/>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PORTAINER</a:t>
            </a:r>
          </a:p>
        </p:txBody>
      </p:sp>
      <p:sp>
        <p:nvSpPr>
          <p:cNvPr name="TextBox 23" id="23"/>
          <p:cNvSpPr txBox="true"/>
          <p:nvPr/>
        </p:nvSpPr>
        <p:spPr>
          <a:xfrm rot="0">
            <a:off x="2423189" y="8362421"/>
            <a:ext cx="3520848" cy="341752"/>
          </a:xfrm>
          <a:prstGeom prst="rect">
            <a:avLst/>
          </a:prstGeom>
        </p:spPr>
        <p:txBody>
          <a:bodyPr anchor="t" rtlCol="false" tIns="0" lIns="0" bIns="0" rIns="0">
            <a:spAutoFit/>
          </a:bodyPr>
          <a:lstStyle/>
          <a:p>
            <a:pPr algn="l">
              <a:lnSpc>
                <a:spcPts val="2898"/>
              </a:lnSpc>
              <a:spcBef>
                <a:spcPct val="0"/>
              </a:spcBef>
            </a:pPr>
            <a:r>
              <a:rPr lang="en-US" b="true" sz="2070">
                <a:solidFill>
                  <a:srgbClr val="FFFFFF"/>
                </a:solidFill>
                <a:latin typeface="Canva Sans Bold"/>
                <a:ea typeface="Canva Sans Bold"/>
                <a:cs typeface="Canva Sans Bold"/>
                <a:sym typeface="Canva Sans Bold"/>
              </a:rPr>
              <a:t>Present by: Pele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22244" y="3389518"/>
            <a:ext cx="12643513" cy="5649369"/>
          </a:xfrm>
          <a:custGeom>
            <a:avLst/>
            <a:gdLst/>
            <a:ahLst/>
            <a:cxnLst/>
            <a:rect r="r" b="b" t="t" l="l"/>
            <a:pathLst>
              <a:path h="5649369" w="12643513">
                <a:moveTo>
                  <a:pt x="0" y="0"/>
                </a:moveTo>
                <a:lnTo>
                  <a:pt x="12643512" y="0"/>
                </a:lnTo>
                <a:lnTo>
                  <a:pt x="12643512" y="5649369"/>
                </a:lnTo>
                <a:lnTo>
                  <a:pt x="0" y="5649369"/>
                </a:lnTo>
                <a:lnTo>
                  <a:pt x="0" y="0"/>
                </a:lnTo>
                <a:close/>
              </a:path>
            </a:pathLst>
          </a:custGeom>
          <a:blipFill>
            <a:blip r:embed="rId8"/>
            <a:stretch>
              <a:fillRect l="0" t="0" r="0" b="0"/>
            </a:stretch>
          </a:blipFill>
        </p:spPr>
      </p:sp>
      <p:sp>
        <p:nvSpPr>
          <p:cNvPr name="Freeform 6" id="6"/>
          <p:cNvSpPr/>
          <p:nvPr/>
        </p:nvSpPr>
        <p:spPr>
          <a:xfrm flipH="false" flipV="false" rot="0">
            <a:off x="2952118" y="1283851"/>
            <a:ext cx="11535466" cy="815506"/>
          </a:xfrm>
          <a:custGeom>
            <a:avLst/>
            <a:gdLst/>
            <a:ahLst/>
            <a:cxnLst/>
            <a:rect r="r" b="b" t="t" l="l"/>
            <a:pathLst>
              <a:path h="815506" w="11535466">
                <a:moveTo>
                  <a:pt x="0" y="0"/>
                </a:moveTo>
                <a:lnTo>
                  <a:pt x="11535466" y="0"/>
                </a:lnTo>
                <a:lnTo>
                  <a:pt x="11535466" y="815506"/>
                </a:lnTo>
                <a:lnTo>
                  <a:pt x="0" y="815506"/>
                </a:lnTo>
                <a:lnTo>
                  <a:pt x="0" y="0"/>
                </a:lnTo>
                <a:close/>
              </a:path>
            </a:pathLst>
          </a:custGeom>
          <a:blipFill>
            <a:blip r:embed="rId9"/>
            <a:stretch>
              <a:fillRect l="0" t="0" r="0" b="0"/>
            </a:stretch>
          </a:blipFill>
        </p:spPr>
      </p:sp>
      <p:sp>
        <p:nvSpPr>
          <p:cNvPr name="TextBox 7" id="7"/>
          <p:cNvSpPr txBox="true"/>
          <p:nvPr/>
        </p:nvSpPr>
        <p:spPr>
          <a:xfrm rot="0">
            <a:off x="1969644" y="308416"/>
            <a:ext cx="13551838" cy="773051"/>
          </a:xfrm>
          <a:prstGeom prst="rect">
            <a:avLst/>
          </a:prstGeom>
        </p:spPr>
        <p:txBody>
          <a:bodyPr anchor="t" rtlCol="false" tIns="0" lIns="0" bIns="0" rIns="0">
            <a:spAutoFit/>
          </a:bodyPr>
          <a:lstStyle/>
          <a:p>
            <a:pPr algn="l">
              <a:lnSpc>
                <a:spcPts val="3065"/>
              </a:lnSpc>
            </a:pPr>
            <a:r>
              <a:rPr lang="en-US" sz="2189">
                <a:solidFill>
                  <a:srgbClr val="000000"/>
                </a:solidFill>
                <a:latin typeface="Poppins"/>
                <a:ea typeface="Poppins"/>
                <a:cs typeface="Poppins"/>
                <a:sym typeface="Poppins"/>
              </a:rPr>
              <a:t>3. Open browser and go to” https://ubuntu server ip:9443 ” (9443 is port for portainer server)</a:t>
            </a:r>
          </a:p>
          <a:p>
            <a:pPr algn="l">
              <a:lnSpc>
                <a:spcPts val="3065"/>
              </a:lnSpc>
              <a:spcBef>
                <a:spcPct val="0"/>
              </a:spcBef>
            </a:pPr>
            <a:r>
              <a:rPr lang="en-US" sz="2189">
                <a:solidFill>
                  <a:srgbClr val="000000"/>
                </a:solidFill>
                <a:latin typeface="Poppins"/>
                <a:ea typeface="Poppins"/>
                <a:cs typeface="Poppins"/>
                <a:sym typeface="Poppins"/>
              </a:rPr>
              <a:t>    ex: “https://192.168.1.12:9443”</a:t>
            </a:r>
          </a:p>
        </p:txBody>
      </p:sp>
      <p:sp>
        <p:nvSpPr>
          <p:cNvPr name="AutoShape 8" id="8"/>
          <p:cNvSpPr/>
          <p:nvPr/>
        </p:nvSpPr>
        <p:spPr>
          <a:xfrm>
            <a:off x="8719851" y="2099357"/>
            <a:ext cx="0" cy="1290161"/>
          </a:xfrm>
          <a:prstGeom prst="line">
            <a:avLst/>
          </a:prstGeom>
          <a:ln cap="flat" w="85725">
            <a:solidFill>
              <a:srgbClr val="DF2D58"/>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495595" y="186838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677862" y="1028700"/>
            <a:ext cx="12932276" cy="6482986"/>
          </a:xfrm>
          <a:custGeom>
            <a:avLst/>
            <a:gdLst/>
            <a:ahLst/>
            <a:cxnLst/>
            <a:rect r="r" b="b" t="t" l="l"/>
            <a:pathLst>
              <a:path h="6482986" w="12932276">
                <a:moveTo>
                  <a:pt x="0" y="0"/>
                </a:moveTo>
                <a:lnTo>
                  <a:pt x="12932276" y="0"/>
                </a:lnTo>
                <a:lnTo>
                  <a:pt x="12932276" y="6482986"/>
                </a:lnTo>
                <a:lnTo>
                  <a:pt x="0" y="6482986"/>
                </a:lnTo>
                <a:lnTo>
                  <a:pt x="0" y="0"/>
                </a:lnTo>
                <a:close/>
              </a:path>
            </a:pathLst>
          </a:custGeom>
          <a:blipFill>
            <a:blip r:embed="rId8"/>
            <a:stretch>
              <a:fillRect l="0" t="0" r="0" b="0"/>
            </a:stretch>
          </a:blipFill>
        </p:spPr>
      </p:sp>
      <p:sp>
        <p:nvSpPr>
          <p:cNvPr name="TextBox 6" id="6"/>
          <p:cNvSpPr txBox="true"/>
          <p:nvPr/>
        </p:nvSpPr>
        <p:spPr>
          <a:xfrm rot="0">
            <a:off x="1969644" y="308416"/>
            <a:ext cx="13551838" cy="392051"/>
          </a:xfrm>
          <a:prstGeom prst="rect">
            <a:avLst/>
          </a:prstGeom>
        </p:spPr>
        <p:txBody>
          <a:bodyPr anchor="t" rtlCol="false" tIns="0" lIns="0" bIns="0" rIns="0">
            <a:spAutoFit/>
          </a:bodyPr>
          <a:lstStyle/>
          <a:p>
            <a:pPr algn="l">
              <a:lnSpc>
                <a:spcPts val="3065"/>
              </a:lnSpc>
              <a:spcBef>
                <a:spcPct val="0"/>
              </a:spcBef>
            </a:pPr>
            <a:r>
              <a:rPr lang="en-US" sz="2189">
                <a:solidFill>
                  <a:srgbClr val="000000"/>
                </a:solidFill>
                <a:latin typeface="Poppins"/>
                <a:ea typeface="Poppins"/>
                <a:cs typeface="Poppins"/>
                <a:sym typeface="Poppins"/>
              </a:rPr>
              <a:t>4. Login to portainer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79000"/>
          </a:blip>
          <a:srcRect l="0" t="0" r="0" b="0"/>
          <a:stretch>
            <a:fillRect/>
          </a:stretch>
        </p:blipFill>
        <p:spPr>
          <a:xfrm flipH="false" flipV="false" rot="0">
            <a:off x="1256592" y="3922784"/>
            <a:ext cx="7287857" cy="2441432"/>
          </a:xfrm>
          <a:prstGeom prst="rect">
            <a:avLst/>
          </a:prstGeom>
        </p:spPr>
      </p:pic>
      <p:sp>
        <p:nvSpPr>
          <p:cNvPr name="AutoShape 4" id="4"/>
          <p:cNvSpPr/>
          <p:nvPr/>
        </p:nvSpPr>
        <p:spPr>
          <a:xfrm>
            <a:off x="8755502" y="5618334"/>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5" id="5"/>
          <p:cNvGrpSpPr/>
          <p:nvPr/>
        </p:nvGrpSpPr>
        <p:grpSpPr>
          <a:xfrm rot="0">
            <a:off x="14268488" y="-276452"/>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382286" y="1247365"/>
            <a:ext cx="5435815" cy="5805239"/>
          </a:xfrm>
          <a:custGeom>
            <a:avLst/>
            <a:gdLst/>
            <a:ahLst/>
            <a:cxnLst/>
            <a:rect r="r" b="b" t="t" l="l"/>
            <a:pathLst>
              <a:path h="5805239" w="5435815">
                <a:moveTo>
                  <a:pt x="0" y="0"/>
                </a:moveTo>
                <a:lnTo>
                  <a:pt x="5435814" y="0"/>
                </a:lnTo>
                <a:lnTo>
                  <a:pt x="5435814" y="5805239"/>
                </a:lnTo>
                <a:lnTo>
                  <a:pt x="0" y="5805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73050" y="410989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EXAMPLE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4268488" y="-276452"/>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98347" y="838536"/>
            <a:ext cx="10827637" cy="1962678"/>
            <a:chOff x="0" y="0"/>
            <a:chExt cx="2580798" cy="467810"/>
          </a:xfrm>
        </p:grpSpPr>
        <p:sp>
          <p:nvSpPr>
            <p:cNvPr name="Freeform 7" id="7"/>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8" id="8"/>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43633" y="1257300"/>
            <a:ext cx="860036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SUMMARIZE</a:t>
            </a:r>
          </a:p>
        </p:txBody>
      </p:sp>
      <p:sp>
        <p:nvSpPr>
          <p:cNvPr name="TextBox 10" id="10"/>
          <p:cNvSpPr txBox="true"/>
          <p:nvPr/>
        </p:nvSpPr>
        <p:spPr>
          <a:xfrm rot="0">
            <a:off x="812459" y="3266007"/>
            <a:ext cx="8924456" cy="715346"/>
          </a:xfrm>
          <a:prstGeom prst="rect">
            <a:avLst/>
          </a:prstGeom>
        </p:spPr>
        <p:txBody>
          <a:bodyPr anchor="t" rtlCol="false" tIns="0" lIns="0" bIns="0" rIns="0">
            <a:spAutoFit/>
          </a:bodyPr>
          <a:lstStyle/>
          <a:p>
            <a:pPr algn="ctr">
              <a:lnSpc>
                <a:spcPts val="5800"/>
              </a:lnSpc>
              <a:spcBef>
                <a:spcPct val="0"/>
              </a:spcBef>
            </a:pPr>
            <a:r>
              <a:rPr lang="en-US" sz="4143">
                <a:solidFill>
                  <a:srgbClr val="3428BA"/>
                </a:solidFill>
                <a:latin typeface="Anton"/>
                <a:ea typeface="Anton"/>
                <a:cs typeface="Anton"/>
                <a:sym typeface="Anton"/>
              </a:rPr>
              <a:t>PORTAINER MAKES IT CONSIDERABLY EASIER </a:t>
            </a:r>
          </a:p>
        </p:txBody>
      </p:sp>
      <p:sp>
        <p:nvSpPr>
          <p:cNvPr name="TextBox 11" id="11"/>
          <p:cNvSpPr txBox="true"/>
          <p:nvPr/>
        </p:nvSpPr>
        <p:spPr>
          <a:xfrm rot="0">
            <a:off x="1028700" y="4294249"/>
            <a:ext cx="9560565" cy="4964051"/>
          </a:xfrm>
          <a:prstGeom prst="rect">
            <a:avLst/>
          </a:prstGeom>
        </p:spPr>
        <p:txBody>
          <a:bodyPr anchor="t" rtlCol="false" tIns="0" lIns="0" bIns="0" rIns="0">
            <a:spAutoFit/>
          </a:bodyPr>
          <a:lstStyle/>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Deploy and manage containers.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Deploy and manage full-stack applications.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networks.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volumes.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templates.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services.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secrets.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environment variables.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configs (for non-sensitive information).</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Pull and manage images from various repositories.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Manage users.</a:t>
            </a:r>
          </a:p>
          <a:p>
            <a:pPr algn="l" marL="472806" indent="-236403" lvl="1">
              <a:lnSpc>
                <a:spcPts val="3065"/>
              </a:lnSpc>
              <a:buFont typeface="Arial"/>
              <a:buChar char="•"/>
            </a:pPr>
            <a:r>
              <a:rPr lang="en-US" b="true" sz="2189">
                <a:solidFill>
                  <a:srgbClr val="000000"/>
                </a:solidFill>
                <a:latin typeface="Poppins Medium"/>
                <a:ea typeface="Poppins Medium"/>
                <a:cs typeface="Poppins Medium"/>
                <a:sym typeface="Poppins Medium"/>
              </a:rPr>
              <a:t>Create and manage environments.</a:t>
            </a:r>
          </a:p>
          <a:p>
            <a:pPr algn="l">
              <a:lnSpc>
                <a:spcPts val="3065"/>
              </a:lnSpc>
              <a:spcBef>
                <a:spcPct val="0"/>
              </a:spcBef>
            </a:pPr>
          </a:p>
        </p:txBody>
      </p:sp>
      <p:pic>
        <p:nvPicPr>
          <p:cNvPr name="Picture 12" id="12"/>
          <p:cNvPicPr>
            <a:picLocks noChangeAspect="true"/>
          </p:cNvPicPr>
          <p:nvPr/>
        </p:nvPicPr>
        <p:blipFill>
          <a:blip r:embed="rId5"/>
          <a:srcRect l="0" t="0" r="0" b="0"/>
          <a:stretch>
            <a:fillRect/>
          </a:stretch>
        </p:blipFill>
        <p:spPr>
          <a:xfrm flipH="true" flipV="false" rot="0">
            <a:off x="10012144" y="3519445"/>
            <a:ext cx="3240285" cy="1555337"/>
          </a:xfrm>
          <a:prstGeom prst="rect">
            <a:avLst/>
          </a:prstGeom>
        </p:spPr>
      </p:pic>
      <p:pic>
        <p:nvPicPr>
          <p:cNvPr name="Picture 13" id="13"/>
          <p:cNvPicPr>
            <a:picLocks noChangeAspect="true"/>
          </p:cNvPicPr>
          <p:nvPr/>
        </p:nvPicPr>
        <p:blipFill>
          <a:blip r:embed="rId5"/>
          <a:srcRect l="0" t="0" r="0" b="0"/>
          <a:stretch>
            <a:fillRect/>
          </a:stretch>
        </p:blipFill>
        <p:spPr>
          <a:xfrm flipH="true" flipV="false" rot="0">
            <a:off x="16106192" y="7387904"/>
            <a:ext cx="3240285" cy="1555337"/>
          </a:xfrm>
          <a:prstGeom prst="rect">
            <a:avLst/>
          </a:prstGeom>
        </p:spPr>
      </p:pic>
      <p:sp>
        <p:nvSpPr>
          <p:cNvPr name="TextBox 14" id="14"/>
          <p:cNvSpPr txBox="true"/>
          <p:nvPr/>
        </p:nvSpPr>
        <p:spPr>
          <a:xfrm rot="0">
            <a:off x="181433" y="9528272"/>
            <a:ext cx="7086770"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6" tooltip="https://thenewstack.io/an-introduction-to-portainer-a-gui-for-docker-management/"/>
              </a:rPr>
              <a:t>thenewstack.io</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79217" y="16056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6974222" y="5726748"/>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name="Freeform 17" id="17"/>
          <p:cNvSpPr/>
          <p:nvPr/>
        </p:nvSpPr>
        <p:spPr>
          <a:xfrm flipH="false" flipV="false" rot="0">
            <a:off x="6974222" y="6703577"/>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7722182" y="5731508"/>
            <a:ext cx="3057524"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+856 20 93 436 675</a:t>
            </a:r>
          </a:p>
        </p:txBody>
      </p:sp>
      <p:sp>
        <p:nvSpPr>
          <p:cNvPr name="TextBox 19" id="19"/>
          <p:cNvSpPr txBox="true"/>
          <p:nvPr/>
        </p:nvSpPr>
        <p:spPr>
          <a:xfrm rot="0">
            <a:off x="7722182" y="6636902"/>
            <a:ext cx="4283442"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pele2001.snl@gmail.com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8076849" y="399501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4470356" y="2100618"/>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CONTENT</a:t>
            </a:r>
          </a:p>
        </p:txBody>
      </p:sp>
      <p:sp>
        <p:nvSpPr>
          <p:cNvPr name="TextBox 7" id="7"/>
          <p:cNvSpPr txBox="true"/>
          <p:nvPr/>
        </p:nvSpPr>
        <p:spPr>
          <a:xfrm rot="0">
            <a:off x="5481150" y="5172102"/>
            <a:ext cx="6935438" cy="3351787"/>
          </a:xfrm>
          <a:prstGeom prst="rect">
            <a:avLst/>
          </a:prstGeom>
        </p:spPr>
        <p:txBody>
          <a:bodyPr anchor="t" rtlCol="false" tIns="0" lIns="0" bIns="0" rIns="0">
            <a:spAutoFit/>
          </a:bodyPr>
          <a:lstStyle/>
          <a:p>
            <a:pPr algn="l">
              <a:lnSpc>
                <a:spcPts val="5305"/>
              </a:lnSpc>
            </a:pPr>
            <a:r>
              <a:rPr lang="en-US" sz="3789" b="true">
                <a:solidFill>
                  <a:srgbClr val="000000"/>
                </a:solidFill>
                <a:latin typeface="Poppins Bold"/>
                <a:ea typeface="Poppins Bold"/>
                <a:cs typeface="Poppins Bold"/>
                <a:sym typeface="Poppins Bold"/>
              </a:rPr>
              <a:t>1. Overview</a:t>
            </a:r>
          </a:p>
          <a:p>
            <a:pPr algn="l">
              <a:lnSpc>
                <a:spcPts val="5305"/>
              </a:lnSpc>
            </a:pPr>
            <a:r>
              <a:rPr lang="en-US" sz="3789" b="true">
                <a:solidFill>
                  <a:srgbClr val="000000"/>
                </a:solidFill>
                <a:latin typeface="Poppins Bold"/>
                <a:ea typeface="Poppins Bold"/>
                <a:cs typeface="Poppins Bold"/>
                <a:sym typeface="Poppins Bold"/>
              </a:rPr>
              <a:t>2. </a:t>
            </a:r>
            <a:r>
              <a:rPr lang="en-US" sz="3789" b="true">
                <a:solidFill>
                  <a:srgbClr val="000000"/>
                </a:solidFill>
                <a:latin typeface="Poppins Bold"/>
                <a:ea typeface="Poppins Bold"/>
                <a:cs typeface="Poppins Bold"/>
                <a:sym typeface="Poppins Bold"/>
              </a:rPr>
              <a:t>Installation</a:t>
            </a:r>
          </a:p>
          <a:p>
            <a:pPr algn="l">
              <a:lnSpc>
                <a:spcPts val="5305"/>
              </a:lnSpc>
            </a:pPr>
            <a:r>
              <a:rPr lang="en-US" sz="3789" b="true">
                <a:solidFill>
                  <a:srgbClr val="000000"/>
                </a:solidFill>
                <a:latin typeface="Poppins Bold"/>
                <a:ea typeface="Poppins Bold"/>
                <a:cs typeface="Poppins Bold"/>
                <a:sym typeface="Poppins Bold"/>
              </a:rPr>
              <a:t>3. </a:t>
            </a:r>
            <a:r>
              <a:rPr lang="en-US" sz="3789" b="true">
                <a:solidFill>
                  <a:srgbClr val="000000"/>
                </a:solidFill>
                <a:latin typeface="Poppins Bold"/>
                <a:ea typeface="Poppins Bold"/>
                <a:cs typeface="Poppins Bold"/>
                <a:sym typeface="Poppins Bold"/>
              </a:rPr>
              <a:t>How to use</a:t>
            </a:r>
          </a:p>
          <a:p>
            <a:pPr algn="l">
              <a:lnSpc>
                <a:spcPts val="5305"/>
              </a:lnSpc>
            </a:pPr>
            <a:r>
              <a:rPr lang="en-US" sz="3789" b="true">
                <a:solidFill>
                  <a:srgbClr val="000000"/>
                </a:solidFill>
                <a:latin typeface="Poppins Bold"/>
                <a:ea typeface="Poppins Bold"/>
                <a:cs typeface="Poppins Bold"/>
                <a:sym typeface="Poppins Bold"/>
              </a:rPr>
              <a:t>4. </a:t>
            </a:r>
            <a:r>
              <a:rPr lang="en-US" sz="3789" b="true">
                <a:solidFill>
                  <a:srgbClr val="000000"/>
                </a:solidFill>
                <a:latin typeface="Poppins Bold"/>
                <a:ea typeface="Poppins Bold"/>
                <a:cs typeface="Poppins Bold"/>
                <a:sym typeface="Poppins Bold"/>
              </a:rPr>
              <a:t>Example</a:t>
            </a:r>
          </a:p>
          <a:p>
            <a:pPr algn="l">
              <a:lnSpc>
                <a:spcPts val="5305"/>
              </a:lnSpc>
            </a:pPr>
            <a:r>
              <a:rPr lang="en-US" sz="3789" b="true">
                <a:solidFill>
                  <a:srgbClr val="000000"/>
                </a:solidFill>
                <a:latin typeface="Poppins Bold"/>
                <a:ea typeface="Poppins Bold"/>
                <a:cs typeface="Poppins Bold"/>
                <a:sym typeface="Poppins Bold"/>
              </a:rPr>
              <a:t>5. </a:t>
            </a:r>
            <a:r>
              <a:rPr lang="en-US" sz="3789" b="true">
                <a:solidFill>
                  <a:srgbClr val="000000"/>
                </a:solidFill>
                <a:latin typeface="Poppins Bold"/>
                <a:ea typeface="Poppins Bold"/>
                <a:cs typeface="Poppins Bold"/>
                <a:sym typeface="Poppins Bold"/>
              </a:rPr>
              <a:t>Summarize</a:t>
            </a:r>
          </a:p>
        </p:txBody>
      </p:sp>
      <p:sp>
        <p:nvSpPr>
          <p:cNvPr name="Freeform 8" id="8"/>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98347" y="838536"/>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38451" y="3290632"/>
            <a:ext cx="918245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2711913" y="1133811"/>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OVERVIEW</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80427" y="3772341"/>
            <a:ext cx="13243921" cy="1916051"/>
          </a:xfrm>
          <a:prstGeom prst="rect">
            <a:avLst/>
          </a:prstGeom>
        </p:spPr>
        <p:txBody>
          <a:bodyPr anchor="t" rtlCol="false" tIns="0" lIns="0" bIns="0" rIns="0">
            <a:spAutoFit/>
          </a:bodyPr>
          <a:lstStyle/>
          <a:p>
            <a:pPr algn="just">
              <a:lnSpc>
                <a:spcPts val="3065"/>
              </a:lnSpc>
              <a:spcBef>
                <a:spcPct val="0"/>
              </a:spcBef>
            </a:pPr>
            <a:r>
              <a:rPr lang="en-US" b="true" sz="2189">
                <a:solidFill>
                  <a:srgbClr val="000000"/>
                </a:solidFill>
                <a:latin typeface="Poppins Medium"/>
                <a:ea typeface="Poppins Medium"/>
                <a:cs typeface="Poppins Medium"/>
                <a:sym typeface="Poppins Medium"/>
              </a:rPr>
              <a:t>  Portainer is a universal container management tool that can work with both Docker and Kubernetes to make the deployment and management of containerized applications and services easier and more efficient. Portainer enjoys over 650,000 users and 21,700 GitHub stars, so it’s widely used and popular. Portainer comes in two versions: Community Edition (CE) and Business Edition (BE).</a:t>
            </a:r>
          </a:p>
        </p:txBody>
      </p:sp>
      <p:pic>
        <p:nvPicPr>
          <p:cNvPr name="Picture 12" id="12"/>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3" id="13"/>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4" id="14"/>
          <p:cNvSpPr txBox="true"/>
          <p:nvPr/>
        </p:nvSpPr>
        <p:spPr>
          <a:xfrm rot="0">
            <a:off x="211660" y="9210675"/>
            <a:ext cx="6855889"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6" tooltip="https://thenewstack.io/an-introduction-to-portainer-a-gui-for-docker-management/"/>
              </a:rPr>
              <a:t>thenewstack.io</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3485946"/>
            <a:ext cx="10827637" cy="1855220"/>
            <a:chOff x="0" y="0"/>
            <a:chExt cx="2580798" cy="442197"/>
          </a:xfrm>
        </p:grpSpPr>
        <p:sp>
          <p:nvSpPr>
            <p:cNvPr name="Freeform 4" id="4"/>
            <p:cNvSpPr/>
            <p:nvPr/>
          </p:nvSpPr>
          <p:spPr>
            <a:xfrm flipH="false" flipV="false" rot="0">
              <a:off x="0" y="0"/>
              <a:ext cx="2580798" cy="442197"/>
            </a:xfrm>
            <a:custGeom>
              <a:avLst/>
              <a:gdLst/>
              <a:ahLst/>
              <a:cxnLst/>
              <a:rect r="r" b="b" t="t" l="l"/>
              <a:pathLst>
                <a:path h="442197" w="2580798">
                  <a:moveTo>
                    <a:pt x="0" y="0"/>
                  </a:moveTo>
                  <a:lnTo>
                    <a:pt x="2580798" y="0"/>
                  </a:lnTo>
                  <a:lnTo>
                    <a:pt x="2580798"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48029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74746" y="1363618"/>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2741896" y="1972570"/>
            <a:ext cx="4819611" cy="1578995"/>
          </a:xfrm>
          <a:prstGeom prst="rect">
            <a:avLst/>
          </a:prstGeom>
        </p:spPr>
        <p:txBody>
          <a:bodyPr anchor="t" rtlCol="false" tIns="0" lIns="0" bIns="0" rIns="0">
            <a:spAutoFit/>
          </a:bodyPr>
          <a:lstStyle/>
          <a:p>
            <a:pPr algn="l">
              <a:lnSpc>
                <a:spcPts val="11870"/>
              </a:lnSpc>
            </a:pPr>
            <a:r>
              <a:rPr lang="en-US" sz="11752">
                <a:solidFill>
                  <a:srgbClr val="3428BA"/>
                </a:solidFill>
                <a:latin typeface="Anton"/>
                <a:ea typeface="Anton"/>
                <a:cs typeface="Anton"/>
                <a:sym typeface="Anton"/>
              </a:rPr>
              <a:t>WHAT IS</a:t>
            </a:r>
          </a:p>
        </p:txBody>
      </p:sp>
      <p:sp>
        <p:nvSpPr>
          <p:cNvPr name="TextBox 8" id="8"/>
          <p:cNvSpPr txBox="true"/>
          <p:nvPr/>
        </p:nvSpPr>
        <p:spPr>
          <a:xfrm rot="0">
            <a:off x="2741896" y="3762171"/>
            <a:ext cx="6524717" cy="1578995"/>
          </a:xfrm>
          <a:prstGeom prst="rect">
            <a:avLst/>
          </a:prstGeom>
        </p:spPr>
        <p:txBody>
          <a:bodyPr anchor="t" rtlCol="false" tIns="0" lIns="0" bIns="0" rIns="0">
            <a:spAutoFit/>
          </a:bodyPr>
          <a:lstStyle/>
          <a:p>
            <a:pPr algn="l">
              <a:lnSpc>
                <a:spcPts val="11870"/>
              </a:lnSpc>
            </a:pPr>
            <a:r>
              <a:rPr lang="en-US" sz="11752">
                <a:solidFill>
                  <a:srgbClr val="FFFFFF"/>
                </a:solidFill>
                <a:latin typeface="Anton"/>
                <a:ea typeface="Anton"/>
                <a:cs typeface="Anton"/>
                <a:sym typeface="Anton"/>
              </a:rPr>
              <a:t>PORTAINER</a:t>
            </a:r>
          </a:p>
        </p:txBody>
      </p:sp>
      <p:sp>
        <p:nvSpPr>
          <p:cNvPr name="TextBox 9" id="9"/>
          <p:cNvSpPr txBox="true"/>
          <p:nvPr/>
        </p:nvSpPr>
        <p:spPr>
          <a:xfrm rot="0">
            <a:off x="2876857" y="5707221"/>
            <a:ext cx="15182183" cy="3440051"/>
          </a:xfrm>
          <a:prstGeom prst="rect">
            <a:avLst/>
          </a:prstGeom>
        </p:spPr>
        <p:txBody>
          <a:bodyPr anchor="t" rtlCol="false" tIns="0" lIns="0" bIns="0" rIns="0">
            <a:spAutoFit/>
          </a:bodyPr>
          <a:lstStyle/>
          <a:p>
            <a:pPr algn="just">
              <a:lnSpc>
                <a:spcPts val="3065"/>
              </a:lnSpc>
              <a:spcBef>
                <a:spcPct val="0"/>
              </a:spcBef>
            </a:pPr>
            <a:r>
              <a:rPr lang="en-US" sz="2189">
                <a:solidFill>
                  <a:srgbClr val="000000"/>
                </a:solidFill>
                <a:latin typeface="Poppins"/>
                <a:ea typeface="Poppins"/>
                <a:cs typeface="Poppins"/>
                <a:sym typeface="Poppins"/>
              </a:rPr>
              <a:t>  Portainer is the most widely used container management platform. DevOps engineers characterize Portainer as a straightforward Docker management interface. Portainer is an open-source, lightweight container management UI that allows you to effortlessly manage your Docker system. Managing Docker has never been easier, and Portainer is available for Windows, Linux, and Mac OS. Portainer alternatives include Azure Container Registry, Rancher, and Docker Swarm. Portainer, which was founded in 2017 in New Zealand, has a web GUI of 9000. Portainer is a robust open source management suite that allows you to effortlessly construct, manage, and maintain Docker production environments. It was created to help customers adopt Docker container technology and shorten time to market. Portainer supports Docker Swarm and Kubernetes-based cluster management.</a:t>
            </a:r>
          </a:p>
        </p:txBody>
      </p:sp>
      <p:sp>
        <p:nvSpPr>
          <p:cNvPr name="TextBox 10" id="10"/>
          <p:cNvSpPr txBox="true"/>
          <p:nvPr/>
        </p:nvSpPr>
        <p:spPr>
          <a:xfrm rot="0">
            <a:off x="181433" y="9528272"/>
            <a:ext cx="6855889"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5" tooltip="https://medium.com/@64010912557/portainer-%E0%B8%84%E0%B8%B7%E0%B8%AD%E0%B8%AD%E0%B8%B0%E0%B9%84%E0%B8%A3-48edd1a4b8fc"/>
              </a:rPr>
              <a:t>medium</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225812"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TextBox 13" id="13"/>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PORTAINER </a:t>
            </a:r>
          </a:p>
        </p:txBody>
      </p:sp>
      <p:sp>
        <p:nvSpPr>
          <p:cNvPr name="TextBox 14" id="14"/>
          <p:cNvSpPr txBox="true"/>
          <p:nvPr/>
        </p:nvSpPr>
        <p:spPr>
          <a:xfrm rot="0">
            <a:off x="10086934" y="3747530"/>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ARCHITECTURE</a:t>
            </a:r>
          </a:p>
        </p:txBody>
      </p:sp>
      <p:sp>
        <p:nvSpPr>
          <p:cNvPr name="TextBox 15" id="15"/>
          <p:cNvSpPr txBox="true"/>
          <p:nvPr/>
        </p:nvSpPr>
        <p:spPr>
          <a:xfrm rot="0">
            <a:off x="10086934" y="5258115"/>
            <a:ext cx="6793161" cy="2678051"/>
          </a:xfrm>
          <a:prstGeom prst="rect">
            <a:avLst/>
          </a:prstGeom>
        </p:spPr>
        <p:txBody>
          <a:bodyPr anchor="t" rtlCol="false" tIns="0" lIns="0" bIns="0" rIns="0">
            <a:spAutoFit/>
          </a:bodyPr>
          <a:lstStyle/>
          <a:p>
            <a:pPr algn="just">
              <a:lnSpc>
                <a:spcPts val="3065"/>
              </a:lnSpc>
              <a:spcBef>
                <a:spcPct val="0"/>
              </a:spcBef>
            </a:pPr>
            <a:r>
              <a:rPr lang="en-US" sz="2189">
                <a:solidFill>
                  <a:srgbClr val="000000"/>
                </a:solidFill>
                <a:latin typeface="Poppins"/>
                <a:ea typeface="Poppins"/>
                <a:cs typeface="Poppins"/>
                <a:sym typeface="Poppins"/>
              </a:rPr>
              <a:t>  Portainer consists of two elements: the Portainer Server and the Portainer Agent. Both run as lightweight containers on your existing containerized infrastructure. The Portainer Agent should be deployed to each node in your cluster and configured to report back to the Portainer Server container.</a:t>
            </a:r>
          </a:p>
        </p:txBody>
      </p:sp>
      <p:sp>
        <p:nvSpPr>
          <p:cNvPr name="TextBox 16" id="16"/>
          <p:cNvSpPr txBox="true"/>
          <p:nvPr/>
        </p:nvSpPr>
        <p:spPr>
          <a:xfrm rot="0">
            <a:off x="181433" y="9528272"/>
            <a:ext cx="7086770"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10" tooltip="https://docs.portainer.io/start/architecture"/>
              </a:rPr>
              <a:t>docs.portainer.io</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560845" y="1199196"/>
            <a:ext cx="13607249" cy="7546035"/>
          </a:xfrm>
          <a:custGeom>
            <a:avLst/>
            <a:gdLst/>
            <a:ahLst/>
            <a:cxnLst/>
            <a:rect r="r" b="b" t="t" l="l"/>
            <a:pathLst>
              <a:path h="7546035" w="13607249">
                <a:moveTo>
                  <a:pt x="0" y="0"/>
                </a:moveTo>
                <a:lnTo>
                  <a:pt x="13607249" y="0"/>
                </a:lnTo>
                <a:lnTo>
                  <a:pt x="13607249" y="7546036"/>
                </a:lnTo>
                <a:lnTo>
                  <a:pt x="0" y="7546036"/>
                </a:lnTo>
                <a:lnTo>
                  <a:pt x="0" y="0"/>
                </a:lnTo>
                <a:close/>
              </a:path>
            </a:pathLst>
          </a:custGeom>
          <a:blipFill>
            <a:blip r:embed="rId5"/>
            <a:stretch>
              <a:fillRect l="0" t="0" r="-1260" b="0"/>
            </a:stretch>
          </a:blipFill>
        </p:spPr>
      </p:sp>
      <p:sp>
        <p:nvSpPr>
          <p:cNvPr name="TextBox 4" id="4"/>
          <p:cNvSpPr txBox="true"/>
          <p:nvPr/>
        </p:nvSpPr>
        <p:spPr>
          <a:xfrm rot="0">
            <a:off x="181433" y="9528272"/>
            <a:ext cx="7086770"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6" tooltip="https://docs.portainer.io/start/architecture"/>
              </a:rPr>
              <a:t>docs.portainer.io</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8778064" y="360905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14268488" y="-276452"/>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255645" y="3839764"/>
            <a:ext cx="13551838" cy="2678051"/>
          </a:xfrm>
          <a:prstGeom prst="rect">
            <a:avLst/>
          </a:prstGeom>
        </p:spPr>
        <p:txBody>
          <a:bodyPr anchor="t" rtlCol="false" tIns="0" lIns="0" bIns="0" rIns="0">
            <a:spAutoFit/>
          </a:bodyPr>
          <a:lstStyle/>
          <a:p>
            <a:pPr algn="l" marL="472806" indent="-236403" lvl="1">
              <a:lnSpc>
                <a:spcPts val="3065"/>
              </a:lnSpc>
              <a:buAutoNum type="arabicPeriod" startAt="1"/>
            </a:pPr>
            <a:r>
              <a:rPr lang="en-US" sz="2189">
                <a:solidFill>
                  <a:srgbClr val="000000"/>
                </a:solidFill>
                <a:latin typeface="Poppins"/>
                <a:ea typeface="Poppins"/>
                <a:cs typeface="Poppins"/>
                <a:sym typeface="Poppins"/>
              </a:rPr>
              <a:t>Install virtual machine(VMware).</a:t>
            </a:r>
          </a:p>
          <a:p>
            <a:pPr algn="l" marL="472806" indent="-236403" lvl="1">
              <a:lnSpc>
                <a:spcPts val="3065"/>
              </a:lnSpc>
              <a:buAutoNum type="arabicPeriod" startAt="1"/>
            </a:pPr>
            <a:r>
              <a:rPr lang="en-US" sz="2189">
                <a:solidFill>
                  <a:srgbClr val="000000"/>
                </a:solidFill>
                <a:latin typeface="Poppins"/>
                <a:ea typeface="Poppins"/>
                <a:cs typeface="Poppins"/>
                <a:sym typeface="Poppins"/>
              </a:rPr>
              <a:t>Install ubuntu server or ubuntu desktop.</a:t>
            </a:r>
          </a:p>
          <a:p>
            <a:pPr algn="l" marL="472806" indent="-236403" lvl="1">
              <a:lnSpc>
                <a:spcPts val="3065"/>
              </a:lnSpc>
              <a:buAutoNum type="arabicPeriod" startAt="1"/>
            </a:pPr>
            <a:r>
              <a:rPr lang="en-US" sz="2189">
                <a:solidFill>
                  <a:srgbClr val="000000"/>
                </a:solidFill>
                <a:latin typeface="Poppins"/>
                <a:ea typeface="Poppins"/>
                <a:cs typeface="Poppins"/>
                <a:sym typeface="Poppins"/>
              </a:rPr>
              <a:t>Install </a:t>
            </a:r>
            <a:r>
              <a:rPr lang="en-US" sz="2189" u="sng">
                <a:solidFill>
                  <a:srgbClr val="000000"/>
                </a:solidFill>
                <a:latin typeface="Poppins"/>
                <a:ea typeface="Poppins"/>
                <a:cs typeface="Poppins"/>
                <a:sym typeface="Poppins"/>
                <a:hlinkClick r:id="rId4" tooltip="https://docs.docker.com/engine/install/ubuntu/"/>
              </a:rPr>
              <a:t>docker engine</a:t>
            </a:r>
            <a:r>
              <a:rPr lang="en-US" sz="2189">
                <a:solidFill>
                  <a:srgbClr val="000000"/>
                </a:solidFill>
                <a:latin typeface="Poppins"/>
                <a:ea typeface="Poppins"/>
                <a:cs typeface="Poppins"/>
                <a:sym typeface="Poppins"/>
              </a:rPr>
              <a:t> in ubuntu.</a:t>
            </a:r>
          </a:p>
          <a:p>
            <a:pPr algn="l" marL="472806" indent="-236403" lvl="1">
              <a:lnSpc>
                <a:spcPts val="3065"/>
              </a:lnSpc>
              <a:buAutoNum type="arabicPeriod" startAt="1"/>
            </a:pPr>
            <a:r>
              <a:rPr lang="en-US" sz="2189">
                <a:solidFill>
                  <a:srgbClr val="000000"/>
                </a:solidFill>
                <a:latin typeface="Poppins"/>
                <a:ea typeface="Poppins"/>
                <a:cs typeface="Poppins"/>
                <a:sym typeface="Poppins"/>
              </a:rPr>
              <a:t>Install portainer community Edition(CE) in ubuntu command:</a:t>
            </a:r>
          </a:p>
          <a:p>
            <a:pPr algn="l">
              <a:lnSpc>
                <a:spcPts val="3065"/>
              </a:lnSpc>
            </a:pPr>
            <a:r>
              <a:rPr lang="en-US" sz="2189">
                <a:solidFill>
                  <a:srgbClr val="000000"/>
                </a:solidFill>
                <a:latin typeface="Poppins"/>
                <a:ea typeface="Poppins"/>
                <a:cs typeface="Poppins"/>
                <a:sym typeface="Poppins"/>
              </a:rPr>
              <a:t>     - docker volume create portainer_data </a:t>
            </a:r>
          </a:p>
          <a:p>
            <a:pPr algn="l">
              <a:lnSpc>
                <a:spcPts val="3065"/>
              </a:lnSpc>
              <a:spcBef>
                <a:spcPct val="0"/>
              </a:spcBef>
            </a:pPr>
            <a:r>
              <a:rPr lang="en-US" sz="2189">
                <a:solidFill>
                  <a:srgbClr val="000000"/>
                </a:solidFill>
                <a:latin typeface="Poppins"/>
                <a:ea typeface="Poppins"/>
                <a:cs typeface="Poppins"/>
                <a:sym typeface="Poppins"/>
              </a:rPr>
              <a:t>     - docker run -d -p 8000:8000 -p 9443:9443 --name portainer --restart=always -v /var/run/docker.sock:/var/run/docker.sock -v portainer_data:/data portainer/portainer-ce:latest</a:t>
            </a:r>
          </a:p>
        </p:txBody>
      </p:sp>
      <p:sp>
        <p:nvSpPr>
          <p:cNvPr name="Freeform 8" id="8"/>
          <p:cNvSpPr/>
          <p:nvPr/>
        </p:nvSpPr>
        <p:spPr>
          <a:xfrm flipH="false" flipV="false" rot="0">
            <a:off x="3390860" y="6984953"/>
            <a:ext cx="8571115" cy="515556"/>
          </a:xfrm>
          <a:custGeom>
            <a:avLst/>
            <a:gdLst/>
            <a:ahLst/>
            <a:cxnLst/>
            <a:rect r="r" b="b" t="t" l="l"/>
            <a:pathLst>
              <a:path h="515556" w="8571115">
                <a:moveTo>
                  <a:pt x="0" y="0"/>
                </a:moveTo>
                <a:lnTo>
                  <a:pt x="8571115" y="0"/>
                </a:lnTo>
                <a:lnTo>
                  <a:pt x="8571115" y="515556"/>
                </a:lnTo>
                <a:lnTo>
                  <a:pt x="0" y="515556"/>
                </a:lnTo>
                <a:lnTo>
                  <a:pt x="0" y="0"/>
                </a:lnTo>
                <a:close/>
              </a:path>
            </a:pathLst>
          </a:custGeom>
          <a:blipFill>
            <a:blip r:embed="rId5"/>
            <a:stretch>
              <a:fillRect l="0" t="0" r="0" b="0"/>
            </a:stretch>
          </a:blipFill>
        </p:spPr>
      </p:sp>
      <p:sp>
        <p:nvSpPr>
          <p:cNvPr name="Freeform 9" id="9"/>
          <p:cNvSpPr/>
          <p:nvPr/>
        </p:nvSpPr>
        <p:spPr>
          <a:xfrm flipH="false" flipV="false" rot="0">
            <a:off x="3269500" y="8433959"/>
            <a:ext cx="11017126" cy="1035270"/>
          </a:xfrm>
          <a:custGeom>
            <a:avLst/>
            <a:gdLst/>
            <a:ahLst/>
            <a:cxnLst/>
            <a:rect r="r" b="b" t="t" l="l"/>
            <a:pathLst>
              <a:path h="1035270" w="11017126">
                <a:moveTo>
                  <a:pt x="0" y="0"/>
                </a:moveTo>
                <a:lnTo>
                  <a:pt x="11017127" y="0"/>
                </a:lnTo>
                <a:lnTo>
                  <a:pt x="11017127" y="1035270"/>
                </a:lnTo>
                <a:lnTo>
                  <a:pt x="0" y="1035270"/>
                </a:lnTo>
                <a:lnTo>
                  <a:pt x="0" y="0"/>
                </a:lnTo>
                <a:close/>
              </a:path>
            </a:pathLst>
          </a:custGeom>
          <a:blipFill>
            <a:blip r:embed="rId6"/>
            <a:stretch>
              <a:fillRect l="0" t="0" r="0" b="0"/>
            </a:stretch>
          </a:blipFill>
        </p:spPr>
      </p:sp>
      <p:sp>
        <p:nvSpPr>
          <p:cNvPr name="AutoShape 10" id="10"/>
          <p:cNvSpPr/>
          <p:nvPr/>
        </p:nvSpPr>
        <p:spPr>
          <a:xfrm flipH="true">
            <a:off x="8778064" y="7500509"/>
            <a:ext cx="0" cy="933450"/>
          </a:xfrm>
          <a:prstGeom prst="line">
            <a:avLst/>
          </a:prstGeom>
          <a:ln cap="flat" w="85725">
            <a:solidFill>
              <a:srgbClr val="DF2D58"/>
            </a:solidFill>
            <a:prstDash val="solid"/>
            <a:headEnd type="none" len="sm" w="sm"/>
            <a:tailEnd type="arrow" len="sm" w="med"/>
          </a:ln>
        </p:spPr>
      </p:sp>
      <p:sp>
        <p:nvSpPr>
          <p:cNvPr name="TextBox 11" id="11"/>
          <p:cNvSpPr txBox="true"/>
          <p:nvPr/>
        </p:nvSpPr>
        <p:spPr>
          <a:xfrm rot="0">
            <a:off x="181433" y="9665523"/>
            <a:ext cx="7086770"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7" tooltip="https://docs.portainer.io/start/install-ce/server/docker/linux"/>
              </a:rPr>
              <a:t>docs.portainer.io</a:t>
            </a:r>
            <a:r>
              <a:rPr lang="en-US" sz="2310">
                <a:solidFill>
                  <a:srgbClr val="000000"/>
                </a:solidFill>
                <a:latin typeface="Canva Sans"/>
                <a:ea typeface="Canva Sans"/>
                <a:cs typeface="Canva Sans"/>
                <a:sym typeface="Canva Sans"/>
              </a:rPr>
              <a:t> ( August 2024 )  </a:t>
            </a:r>
          </a:p>
        </p:txBody>
      </p:sp>
      <p:grpSp>
        <p:nvGrpSpPr>
          <p:cNvPr name="Group 12" id="12"/>
          <p:cNvGrpSpPr/>
          <p:nvPr/>
        </p:nvGrpSpPr>
        <p:grpSpPr>
          <a:xfrm rot="0">
            <a:off x="-1898347" y="838536"/>
            <a:ext cx="10827637" cy="1962678"/>
            <a:chOff x="0" y="0"/>
            <a:chExt cx="2580798" cy="467810"/>
          </a:xfrm>
        </p:grpSpPr>
        <p:sp>
          <p:nvSpPr>
            <p:cNvPr name="Freeform 13" id="13"/>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4" id="14"/>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43633" y="1257300"/>
            <a:ext cx="860036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INSTALLATION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69644" y="1028700"/>
            <a:ext cx="11023902" cy="2235616"/>
          </a:xfrm>
          <a:custGeom>
            <a:avLst/>
            <a:gdLst/>
            <a:ahLst/>
            <a:cxnLst/>
            <a:rect r="r" b="b" t="t" l="l"/>
            <a:pathLst>
              <a:path h="2235616" w="11023902">
                <a:moveTo>
                  <a:pt x="0" y="0"/>
                </a:moveTo>
                <a:lnTo>
                  <a:pt x="11023902" y="0"/>
                </a:lnTo>
                <a:lnTo>
                  <a:pt x="11023902" y="2235616"/>
                </a:lnTo>
                <a:lnTo>
                  <a:pt x="0" y="2235616"/>
                </a:lnTo>
                <a:lnTo>
                  <a:pt x="0" y="0"/>
                </a:lnTo>
                <a:close/>
              </a:path>
            </a:pathLst>
          </a:custGeom>
          <a:blipFill>
            <a:blip r:embed="rId8"/>
            <a:stretch>
              <a:fillRect l="0" t="0" r="0" b="0"/>
            </a:stretch>
          </a:blipFill>
        </p:spPr>
      </p:sp>
      <p:sp>
        <p:nvSpPr>
          <p:cNvPr name="TextBox 6" id="6"/>
          <p:cNvSpPr txBox="true"/>
          <p:nvPr/>
        </p:nvSpPr>
        <p:spPr>
          <a:xfrm rot="0">
            <a:off x="1969644" y="308416"/>
            <a:ext cx="13551838" cy="392051"/>
          </a:xfrm>
          <a:prstGeom prst="rect">
            <a:avLst/>
          </a:prstGeom>
        </p:spPr>
        <p:txBody>
          <a:bodyPr anchor="t" rtlCol="false" tIns="0" lIns="0" bIns="0" rIns="0">
            <a:spAutoFit/>
          </a:bodyPr>
          <a:lstStyle/>
          <a:p>
            <a:pPr algn="l">
              <a:lnSpc>
                <a:spcPts val="3065"/>
              </a:lnSpc>
              <a:spcBef>
                <a:spcPct val="0"/>
              </a:spcBef>
            </a:pPr>
            <a:r>
              <a:rPr lang="en-US" sz="2189">
                <a:solidFill>
                  <a:srgbClr val="000000"/>
                </a:solidFill>
                <a:latin typeface="Poppins"/>
                <a:ea typeface="Poppins"/>
                <a:cs typeface="Poppins"/>
                <a:sym typeface="Poppins"/>
              </a:rPr>
              <a:t>5. check portainer installed.</a:t>
            </a:r>
          </a:p>
        </p:txBody>
      </p:sp>
      <p:sp>
        <p:nvSpPr>
          <p:cNvPr name="TextBox 7" id="7"/>
          <p:cNvSpPr txBox="true"/>
          <p:nvPr/>
        </p:nvSpPr>
        <p:spPr>
          <a:xfrm rot="0">
            <a:off x="1969644" y="3540541"/>
            <a:ext cx="7086770" cy="398526"/>
          </a:xfrm>
          <a:prstGeom prst="rect">
            <a:avLst/>
          </a:prstGeom>
        </p:spPr>
        <p:txBody>
          <a:bodyPr anchor="t" rtlCol="false" tIns="0" lIns="0" bIns="0" rIns="0">
            <a:spAutoFit/>
          </a:bodyPr>
          <a:lstStyle/>
          <a:p>
            <a:pPr algn="l">
              <a:lnSpc>
                <a:spcPts val="3234"/>
              </a:lnSpc>
            </a:pPr>
            <a:r>
              <a:rPr lang="en-US" sz="2310">
                <a:solidFill>
                  <a:srgbClr val="000000"/>
                </a:solidFill>
                <a:latin typeface="Canva Sans"/>
                <a:ea typeface="Canva Sans"/>
                <a:cs typeface="Canva Sans"/>
                <a:sym typeface="Canva Sans"/>
              </a:rPr>
              <a:t>Reference from </a:t>
            </a:r>
            <a:r>
              <a:rPr lang="en-US" sz="2310" u="sng">
                <a:solidFill>
                  <a:srgbClr val="000000"/>
                </a:solidFill>
                <a:latin typeface="Canva Sans"/>
                <a:ea typeface="Canva Sans"/>
                <a:cs typeface="Canva Sans"/>
                <a:sym typeface="Canva Sans"/>
                <a:hlinkClick r:id="rId9" tooltip="https://docs.portainer.io/start/install-ce/server/docker/linux"/>
              </a:rPr>
              <a:t>docs.portainer.io</a:t>
            </a:r>
            <a:r>
              <a:rPr lang="en-US" sz="2310">
                <a:solidFill>
                  <a:srgbClr val="000000"/>
                </a:solidFill>
                <a:latin typeface="Canva Sans"/>
                <a:ea typeface="Canva Sans"/>
                <a:cs typeface="Canva Sans"/>
                <a:sym typeface="Canva Sans"/>
              </a:rPr>
              <a:t> ( August 2024 )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8778064" y="360905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14268488" y="-276452"/>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98347" y="838536"/>
            <a:ext cx="10827637" cy="1962678"/>
            <a:chOff x="0" y="0"/>
            <a:chExt cx="2580798" cy="467810"/>
          </a:xfrm>
        </p:grpSpPr>
        <p:sp>
          <p:nvSpPr>
            <p:cNvPr name="Freeform 8" id="8"/>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9" id="9"/>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501249" y="5181554"/>
            <a:ext cx="11285503" cy="4343854"/>
          </a:xfrm>
          <a:custGeom>
            <a:avLst/>
            <a:gdLst/>
            <a:ahLst/>
            <a:cxnLst/>
            <a:rect r="r" b="b" t="t" l="l"/>
            <a:pathLst>
              <a:path h="4343854" w="11285503">
                <a:moveTo>
                  <a:pt x="0" y="0"/>
                </a:moveTo>
                <a:lnTo>
                  <a:pt x="11285502" y="0"/>
                </a:lnTo>
                <a:lnTo>
                  <a:pt x="11285502" y="4343854"/>
                </a:lnTo>
                <a:lnTo>
                  <a:pt x="0" y="4343854"/>
                </a:lnTo>
                <a:lnTo>
                  <a:pt x="0" y="0"/>
                </a:lnTo>
                <a:close/>
              </a:path>
            </a:pathLst>
          </a:custGeom>
          <a:blipFill>
            <a:blip r:embed="rId4"/>
            <a:stretch>
              <a:fillRect l="0" t="0" r="0" b="0"/>
            </a:stretch>
          </a:blipFill>
        </p:spPr>
      </p:sp>
      <p:sp>
        <p:nvSpPr>
          <p:cNvPr name="TextBox 11" id="11"/>
          <p:cNvSpPr txBox="true"/>
          <p:nvPr/>
        </p:nvSpPr>
        <p:spPr>
          <a:xfrm rot="0">
            <a:off x="3255645" y="3839764"/>
            <a:ext cx="13551838" cy="1154051"/>
          </a:xfrm>
          <a:prstGeom prst="rect">
            <a:avLst/>
          </a:prstGeom>
        </p:spPr>
        <p:txBody>
          <a:bodyPr anchor="t" rtlCol="false" tIns="0" lIns="0" bIns="0" rIns="0">
            <a:spAutoFit/>
          </a:bodyPr>
          <a:lstStyle/>
          <a:p>
            <a:pPr algn="l" marL="472806" indent="-236403" lvl="1">
              <a:lnSpc>
                <a:spcPts val="3065"/>
              </a:lnSpc>
              <a:buAutoNum type="arabicPeriod" startAt="1"/>
            </a:pPr>
            <a:r>
              <a:rPr lang="en-US" sz="2189">
                <a:solidFill>
                  <a:srgbClr val="000000"/>
                </a:solidFill>
                <a:latin typeface="Poppins"/>
                <a:ea typeface="Poppins"/>
                <a:cs typeface="Poppins"/>
                <a:sym typeface="Poppins"/>
              </a:rPr>
              <a:t> Run ubuntu in virtual machine(VMware)</a:t>
            </a:r>
          </a:p>
          <a:p>
            <a:pPr algn="l" marL="472806" indent="-236403" lvl="1">
              <a:lnSpc>
                <a:spcPts val="3065"/>
              </a:lnSpc>
              <a:buAutoNum type="arabicPeriod" startAt="1"/>
            </a:pPr>
            <a:r>
              <a:rPr lang="en-US" sz="2189">
                <a:solidFill>
                  <a:srgbClr val="000000"/>
                </a:solidFill>
                <a:latin typeface="Poppins"/>
                <a:ea typeface="Poppins"/>
                <a:cs typeface="Poppins"/>
                <a:sym typeface="Poppins"/>
              </a:rPr>
              <a:t> Check that the window can connect to the Ubuntu server using the window command.</a:t>
            </a:r>
          </a:p>
          <a:p>
            <a:pPr algn="l">
              <a:lnSpc>
                <a:spcPts val="3065"/>
              </a:lnSpc>
              <a:spcBef>
                <a:spcPct val="0"/>
              </a:spcBef>
            </a:pPr>
            <a:r>
              <a:rPr lang="en-US" sz="2189">
                <a:solidFill>
                  <a:srgbClr val="000000"/>
                </a:solidFill>
                <a:latin typeface="Poppins"/>
                <a:ea typeface="Poppins"/>
                <a:cs typeface="Poppins"/>
                <a:sym typeface="Poppins"/>
              </a:rPr>
              <a:t>        192.168.1.12 is ubuntu server ip </a:t>
            </a:r>
          </a:p>
        </p:txBody>
      </p:sp>
      <p:sp>
        <p:nvSpPr>
          <p:cNvPr name="TextBox 12" id="12"/>
          <p:cNvSpPr txBox="true"/>
          <p:nvPr/>
        </p:nvSpPr>
        <p:spPr>
          <a:xfrm rot="0">
            <a:off x="543633" y="1257300"/>
            <a:ext cx="860036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HOW TO USE</a:t>
            </a:r>
          </a:p>
        </p:txBody>
      </p:sp>
      <p:grpSp>
        <p:nvGrpSpPr>
          <p:cNvPr name="Group 13" id="13"/>
          <p:cNvGrpSpPr/>
          <p:nvPr/>
        </p:nvGrpSpPr>
        <p:grpSpPr>
          <a:xfrm rot="0">
            <a:off x="8020950" y="5181554"/>
            <a:ext cx="2215154" cy="495619"/>
            <a:chOff x="0" y="0"/>
            <a:chExt cx="583415" cy="130533"/>
          </a:xfrm>
        </p:grpSpPr>
        <p:sp>
          <p:nvSpPr>
            <p:cNvPr name="Freeform 14" id="14"/>
            <p:cNvSpPr/>
            <p:nvPr/>
          </p:nvSpPr>
          <p:spPr>
            <a:xfrm flipH="false" flipV="false" rot="0">
              <a:off x="0" y="0"/>
              <a:ext cx="583415" cy="130533"/>
            </a:xfrm>
            <a:custGeom>
              <a:avLst/>
              <a:gdLst/>
              <a:ahLst/>
              <a:cxnLst/>
              <a:rect r="r" b="b" t="t" l="l"/>
              <a:pathLst>
                <a:path h="130533" w="583415">
                  <a:moveTo>
                    <a:pt x="0" y="0"/>
                  </a:moveTo>
                  <a:lnTo>
                    <a:pt x="583415" y="0"/>
                  </a:lnTo>
                  <a:lnTo>
                    <a:pt x="583415" y="130533"/>
                  </a:lnTo>
                  <a:lnTo>
                    <a:pt x="0" y="130533"/>
                  </a:lnTo>
                  <a:close/>
                </a:path>
              </a:pathLst>
            </a:custGeom>
            <a:solidFill>
              <a:srgbClr val="000000">
                <a:alpha val="0"/>
              </a:srgbClr>
            </a:solidFill>
            <a:ln w="38100" cap="sq">
              <a:solidFill>
                <a:srgbClr val="FF0000"/>
              </a:solidFill>
              <a:prstDash val="solid"/>
              <a:miter/>
            </a:ln>
          </p:spPr>
        </p:sp>
        <p:sp>
          <p:nvSpPr>
            <p:cNvPr name="TextBox 15" id="15"/>
            <p:cNvSpPr txBox="true"/>
            <p:nvPr/>
          </p:nvSpPr>
          <p:spPr>
            <a:xfrm>
              <a:off x="0" y="-38100"/>
              <a:ext cx="583415" cy="168633"/>
            </a:xfrm>
            <a:prstGeom prst="rect">
              <a:avLst/>
            </a:prstGeom>
          </p:spPr>
          <p:txBody>
            <a:bodyPr anchor="ctr" rtlCol="false" tIns="50800" lIns="50800" bIns="50800" rIns="50800"/>
            <a:lstStyle/>
            <a:p>
              <a:pPr algn="ctr">
                <a:lnSpc>
                  <a:spcPts val="3462"/>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DAGND0i3L0M</dc:identifier>
  <dcterms:modified xsi:type="dcterms:W3CDTF">2011-08-01T06:04:30Z</dcterms:modified>
  <cp:revision>1</cp:revision>
  <dc:title>Portainer</dc:title>
</cp:coreProperties>
</file>